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1" r:id="rId4"/>
    <p:sldId id="258" r:id="rId5"/>
    <p:sldId id="262" r:id="rId6"/>
    <p:sldId id="265" r:id="rId7"/>
    <p:sldId id="266" r:id="rId8"/>
    <p:sldId id="267" r:id="rId9"/>
    <p:sldId id="264" r:id="rId10"/>
    <p:sldId id="263" r:id="rId11"/>
    <p:sldId id="259" r:id="rId12"/>
    <p:sldId id="268" r:id="rId13"/>
    <p:sldId id="260" r:id="rId14"/>
    <p:sldId id="269" r:id="rId15"/>
    <p:sldId id="270" r:id="rId16"/>
    <p:sldId id="271" r:id="rId17"/>
    <p:sldId id="272" r:id="rId18"/>
    <p:sldId id="28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r. Nefelim" initials="MN" lastIdx="3" clrIdx="0">
    <p:extLst>
      <p:ext uri="{19B8F6BF-5375-455C-9EA6-DF929625EA0E}">
        <p15:presenceInfo xmlns:p15="http://schemas.microsoft.com/office/powerpoint/2012/main" userId="ed0bd3c5d5d2451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4099"/>
    <a:srgbClr val="2040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8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F77C7-4996-48D4-8004-CA00389815EE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54D40F-F455-4517-9832-47AF08342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17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346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01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4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26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572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408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19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183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400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86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519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37000">
              <a:schemeClr val="bg1">
                <a:lumMod val="85000"/>
              </a:schemeClr>
            </a:gs>
            <a:gs pos="72000">
              <a:schemeClr val="bg1">
                <a:lumMod val="75000"/>
              </a:schemeClr>
            </a:gs>
            <a:gs pos="100000">
              <a:schemeClr val="bg1">
                <a:lumMod val="65000"/>
              </a:schemeClr>
            </a:gs>
          </a:gsLst>
          <a:lin ang="6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F13CD2-1FF4-4C07-A77E-E29013BB1410}" type="datetimeFigureOut">
              <a:rPr lang="en-US" smtClean="0"/>
              <a:t>5/12/2022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DCF55-D586-4286-8D53-A760605571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384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microsoft.com/office/2007/relationships/hdphoto" Target="../media/hdphoto1.wdp"/><Relationship Id="rId7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cs.vsu.ru/wp-content/uploads/2021/05/samsung_it_academy_logo_ru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777" y="0"/>
            <a:ext cx="8014915" cy="2817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70196" y="3556012"/>
            <a:ext cx="58660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 Rounded MT Bold" panose="020F0704030504030204" pitchFamily="34" charset="0"/>
              </a:rPr>
              <a:t>Choose a dog</a:t>
            </a:r>
            <a:endParaRPr lang="ru-RU" sz="6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Arial Rounded MT Bold" panose="020F0704030504030204" pitchFamily="34" charset="0"/>
            </a:endParaRPr>
          </a:p>
          <a:p>
            <a:r>
              <a:rPr lang="ru-RU" sz="6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 Rounded MT Bold" panose="020F0704030504030204" pitchFamily="34" charset="0"/>
              </a:rPr>
              <a:t>(Выбери собаку)</a:t>
            </a:r>
            <a:endParaRPr lang="en-US" sz="6000" b="1" dirty="0">
              <a:solidFill>
                <a:schemeClr val="tx1">
                  <a:lumMod val="65000"/>
                  <a:lumOff val="35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97224" y="6233823"/>
            <a:ext cx="306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Долматов Максим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5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204099"/>
                </a:solidFill>
              </a:rPr>
              <a:t>Description</a:t>
            </a:r>
            <a:endParaRPr lang="en-US" sz="4800" dirty="0">
              <a:solidFill>
                <a:srgbClr val="204099"/>
              </a:solidFill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78430"/>
            <a:ext cx="2223499" cy="494111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743204" y="4259047"/>
            <a:ext cx="7610596" cy="181588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videoPath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android.resource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://"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getPackageName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+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"/"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R.raw.</a:t>
            </a: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videosobaka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Uri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uri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Uri.</a:t>
            </a: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videoPath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videoView.setVideoURI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uri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MediaController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mediaController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MediaController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videoView.setMediaController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mediaController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mediaController.setAnchorView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videoView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3746615" y="2623953"/>
            <a:ext cx="6302238" cy="95410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setRequestedOrientation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ActivityInfo.</a:t>
            </a:r>
            <a:r>
              <a:rPr kumimoji="0" lang="en-US" altLang="en-US" sz="14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SCREEN_ORIENTATION_PORTRAIT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ActionBar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actionBar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getSupportActionBar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ru-RU" altLang="en-US" sz="1400" b="0" i="0" u="none" strike="noStrike" cap="none" normalizeH="0" baseline="0" dirty="0" smtClean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assert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actionBar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!=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actionBar.hide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33807" y="1630458"/>
            <a:ext cx="5763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Видео и постоянно вертикальный режим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3076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Разметки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4"/>
          <a:srcRect l="3653" t="44832" r="89805" b="41420"/>
          <a:stretch/>
        </p:blipFill>
        <p:spPr>
          <a:xfrm>
            <a:off x="838200" y="2690037"/>
            <a:ext cx="2842014" cy="25199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1399625"/>
            <a:ext cx="8075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Аналогично поступим и с разметками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3680214" y="2725188"/>
            <a:ext cx="537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Отвечает за видео, и пару </a:t>
            </a:r>
            <a:r>
              <a:rPr lang="en-US" dirty="0" smtClean="0"/>
              <a:t>alertdialog’s</a:t>
            </a:r>
            <a:r>
              <a:rPr lang="ru-RU" dirty="0" smtClean="0"/>
              <a:t>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701832" y="3392610"/>
            <a:ext cx="537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Отвечает за</a:t>
            </a:r>
            <a:r>
              <a:rPr lang="en-US" dirty="0" smtClean="0"/>
              <a:t> </a:t>
            </a:r>
            <a:r>
              <a:rPr lang="ru-RU" dirty="0" smtClean="0"/>
              <a:t>краткосрочный </a:t>
            </a:r>
            <a:r>
              <a:rPr lang="en-US" dirty="0" smtClean="0"/>
              <a:t>splashscreen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5758715"/>
            <a:ext cx="10946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Остальные отвечают за простые разметки с разными элементами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701832" y="3761942"/>
            <a:ext cx="537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Отвечает за таблицу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701832" y="4333679"/>
            <a:ext cx="5133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Отвечает за ячейку </a:t>
            </a:r>
            <a:r>
              <a:rPr lang="en-US" sz="2400" dirty="0" smtClean="0"/>
              <a:t>listview </a:t>
            </a:r>
            <a:r>
              <a:rPr lang="ru-RU" sz="2400" dirty="0" smtClean="0"/>
              <a:t>и переход на нее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31088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 общем и целом ( разметка )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513708" y="1524938"/>
            <a:ext cx="4479111" cy="246221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android.widget.Button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/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:id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="@+id/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smeshbtnfilter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:layout_width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="0dp"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:layout_height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match_parent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:layout_marginLeft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="2dp"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:layout_marginRight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="2dp"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:layout_weight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:background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drawable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/customtextview2"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:onClick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smeshbtn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:text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="@string/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mixedtype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tools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:ignore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OnClick,UsingOnClickInXml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513708" y="4352491"/>
            <a:ext cx="3869970" cy="230832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VideoView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:id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="@+id/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videodescription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:layout_width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match_parent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:layout_height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wrap_content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:layout_marginLeft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="18dp"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:layout_marginTop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="18dp"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:layout_marginRight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="18dp"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:layout_marginBottom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="18dp"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5476124" y="2008228"/>
            <a:ext cx="5795481" cy="218521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android.widget.SearchView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/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:id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="@+id/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stateListSearchView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:layout_width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match_parent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:layout_height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wrap_content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:layout_marginTop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="10dp«</a:t>
            </a:r>
            <a:endParaRPr kumimoji="0" lang="ru-RU" altLang="en-US" sz="1400" b="0" i="0" u="none" strike="noStrike" cap="none" normalizeH="0" baseline="0" dirty="0" smtClean="0">
              <a:ln>
                <a:noFill/>
              </a:ln>
              <a:solidFill>
                <a:srgbClr val="6A8759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:layout_marginBottom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="10dp"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:background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drawable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customsearchview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:iconifiedByDefault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="false"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:queryHint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Введите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наименование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породы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/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95982" y="4674742"/>
            <a:ext cx="56405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Тут ничего сверхъестественного, только прошу обратить внимание на </a:t>
            </a:r>
            <a:r>
              <a:rPr lang="en-US" sz="2800" dirty="0" smtClean="0"/>
              <a:t>background  </a:t>
            </a:r>
            <a:r>
              <a:rPr lang="ru-RU" sz="2800" dirty="0" smtClean="0"/>
              <a:t>и на приписки </a:t>
            </a:r>
            <a:r>
              <a:rPr lang="en-US" sz="2800" dirty="0" err="1" smtClean="0"/>
              <a:t>android.widget</a:t>
            </a:r>
            <a:r>
              <a:rPr lang="en-US" sz="2800" dirty="0" smtClean="0"/>
              <a:t>. </a:t>
            </a:r>
            <a:r>
              <a:rPr lang="ru-RU" sz="2800" dirty="0" smtClean="0"/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280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/>
              <a:t>Drawable</a:t>
            </a:r>
            <a:endParaRPr lang="en-US" b="1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TextBox 2"/>
          <p:cNvSpPr txBox="1"/>
          <p:nvPr/>
        </p:nvSpPr>
        <p:spPr>
          <a:xfrm>
            <a:off x="838200" y="1495286"/>
            <a:ext cx="93315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Содержится около 70 разных элементов, каждый не имеет смысла обсуждать, так что возьмем по одному</a:t>
            </a:r>
            <a:endParaRPr lang="en-US" sz="2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/>
          <a:srcRect l="3482" t="17128" r="90218" b="66024"/>
          <a:stretch/>
        </p:blipFill>
        <p:spPr>
          <a:xfrm>
            <a:off x="1100594" y="2636228"/>
            <a:ext cx="2131925" cy="24048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5617" y="5534108"/>
            <a:ext cx="3093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Custom layout to customization widgets</a:t>
            </a:r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5"/>
          <a:srcRect l="3511" t="54134" r="90179" b="38342"/>
          <a:stretch/>
        </p:blipFill>
        <p:spPr>
          <a:xfrm>
            <a:off x="5031024" y="2523213"/>
            <a:ext cx="2129951" cy="10716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31023" y="4256895"/>
            <a:ext cx="2129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Иконки, ярлыки</a:t>
            </a:r>
            <a:endParaRPr lang="en-US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6"/>
          <a:srcRect l="3469" t="33665" r="88694" b="42007"/>
          <a:stretch/>
        </p:blipFill>
        <p:spPr>
          <a:xfrm>
            <a:off x="8959478" y="2511210"/>
            <a:ext cx="2308322" cy="302289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757240" y="5708299"/>
            <a:ext cx="2824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Фотографии (собаки, и в общем)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90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custom…. (</a:t>
            </a:r>
            <a:r>
              <a:rPr lang="ru-RU" dirty="0" smtClean="0"/>
              <a:t> красивая разметка 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838200" y="1984401"/>
            <a:ext cx="7948010" cy="83099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&lt;?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xml version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="1.0"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encoding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="utf-8"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?&gt;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&lt;shape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xmlns: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="http://schemas.android.com/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apk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/res/android"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:shape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="rectangle"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&lt;gradient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:angle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="0"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:startColor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="#96898F"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:endColor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="#7E7F92"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:type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="linear"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&lt;/shape&gt;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l="62496" t="29477" r="20371" b="26083"/>
          <a:stretch/>
        </p:blipFill>
        <p:spPr>
          <a:xfrm>
            <a:off x="9164496" y="1984401"/>
            <a:ext cx="2301284" cy="251832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5"/>
          <a:srcRect l="61364" t="26095" r="17216" b="23400"/>
          <a:stretch/>
        </p:blipFill>
        <p:spPr>
          <a:xfrm>
            <a:off x="838200" y="3951748"/>
            <a:ext cx="2531757" cy="2518326"/>
          </a:xfrm>
          <a:prstGeom prst="rect">
            <a:avLst/>
          </a:prstGeom>
        </p:spPr>
      </p:pic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3947375" y="5266329"/>
            <a:ext cx="7518405" cy="9387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&lt;?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xml version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="1.0"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encoding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="utf-8"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?&gt;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&lt;shape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xmlns: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="http://schemas.android.com/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apk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/res/android"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:shape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="rectangle"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&lt;gradient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:angle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="135"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:startColor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="#507D9A"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:endColor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="#B85F5F"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:type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="linear"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&lt;corners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:radius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="999dp"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endParaRPr kumimoji="0" lang="ru-RU" altLang="en-US" sz="1100" b="0" i="0" u="none" strike="noStrike" cap="none" normalizeH="0" baseline="0" dirty="0" smtClean="0">
              <a:ln>
                <a:noFill/>
              </a:ln>
              <a:solidFill>
                <a:srgbClr val="E8BF6A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&lt;/shape&gt;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58317" y="3248389"/>
            <a:ext cx="4017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Background </a:t>
            </a:r>
            <a:r>
              <a:rPr lang="ru-RU" sz="2000" dirty="0" smtClean="0"/>
              <a:t>который используется на каждом шагу </a:t>
            </a:r>
            <a:endParaRPr lang="en-US" sz="2000" dirty="0"/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4212830" y="4125452"/>
            <a:ext cx="4297971" cy="30777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:background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drawable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custombtnsearch</a:t>
            </a:r>
            <a:r>
              <a:rPr lang="en-US" altLang="en-US" sz="1000" dirty="0" smtClean="0">
                <a:solidFill>
                  <a:srgbClr val="6A8759"/>
                </a:solidFill>
                <a:latin typeface="JetBrains Mono"/>
              </a:rPr>
              <a:t>”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023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Icon (</a:t>
            </a:r>
            <a:r>
              <a:rPr lang="ru-RU" dirty="0" smtClean="0"/>
              <a:t>иконки или же </a:t>
            </a:r>
            <a:r>
              <a:rPr lang="en-US" dirty="0" smtClean="0"/>
              <a:t>Vector Asset)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477982" y="2902588"/>
            <a:ext cx="3340979" cy="175432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android.widget.Button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:id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="@+id/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btniform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:layout_width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="55dp"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:layout_height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="55dp“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:layout_gravity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="center"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:layout_marginTop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="5dp"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:onClick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showAlertDialogDesk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:background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drawable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info_icon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tools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:ignore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UsingOnClickInXml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94909" y="3311237"/>
            <a:ext cx="42117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Пример использования на кнопке ( в таблице </a:t>
            </a:r>
            <a:r>
              <a:rPr lang="en-US" sz="2000" dirty="0" smtClean="0"/>
              <a:t>(info icon)</a:t>
            </a:r>
            <a:r>
              <a:rPr lang="ru-RU" sz="2000" dirty="0" smtClean="0"/>
              <a:t>)</a:t>
            </a:r>
            <a:endParaRPr lang="en-US" sz="2000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39268" y="5438018"/>
            <a:ext cx="11713463" cy="9387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&lt;vector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:alpha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="0.75"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:height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="55dp"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:tint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="#313131"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:viewportHeight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="24"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:viewportWidth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="24"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:width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="55dp"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xmlns: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="http://schemas.android.com/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apk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/res/android"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    &lt;path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:fillColor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="@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android:color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/white"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android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:pathData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="M12,2C6.48,2 2,6.48 2,12s4.48,10 10,10 10,-4.48 10,-10S17.52,2 12,2zM13,17h-2v-6h2v6zM13,9h-2L11,7h2v2z"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/&gt;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&lt;/vector&gt;</a:t>
            </a:r>
            <a:endParaRPr kumimoji="0" lang="en-US" alt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4"/>
          <a:srcRect l="75285" t="27037" r="5568" b="26499"/>
          <a:stretch/>
        </p:blipFill>
        <p:spPr>
          <a:xfrm>
            <a:off x="9015150" y="2468096"/>
            <a:ext cx="2338650" cy="239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1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l="17159" t="10336" r="41363" b="14108"/>
          <a:stretch/>
        </p:blipFill>
        <p:spPr>
          <a:xfrm>
            <a:off x="207819" y="365125"/>
            <a:ext cx="8148746" cy="62622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14510" y="2161309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Этим является часть </a:t>
            </a:r>
            <a:r>
              <a:rPr lang="en-US" sz="2400" dirty="0" smtClean="0"/>
              <a:t>strings.xml</a:t>
            </a:r>
            <a:r>
              <a:rPr lang="ru-RU" sz="2400" dirty="0" smtClean="0"/>
              <a:t>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714508" y="3496252"/>
            <a:ext cx="30699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Несмотря на всю неудобность проекта вся информация содержится тут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594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colors.xml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897164" y="3915535"/>
            <a:ext cx="3847527" cy="267765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purplewhite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#CE74E3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yellowwhite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#E1C47B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yellowblack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#93831C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="lightgray0"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#DCDCDC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="lightbrown0"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#FFEFD5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="steelblue1"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#63B8FF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="steelblue2"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#5CACEE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="steelblue3"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#4F94CD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="deepblue1"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#00BFFF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="deepblue2"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#00B2EE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="deepblue3"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#009ACD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browngray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#8B7D6B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endParaRPr kumimoji="0" lang="ru-RU" altLang="en-US" sz="1400" b="0" i="0" u="none" strike="noStrike" cap="none" normalizeH="0" baseline="0" dirty="0" smtClean="0">
              <a:ln>
                <a:noFill/>
              </a:ln>
              <a:solidFill>
                <a:srgbClr val="E8BF6A"/>
              </a:solidFill>
              <a:effectLst/>
              <a:latin typeface="JetBrains Mono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744691" y="1761099"/>
            <a:ext cx="4275270" cy="483209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="pink"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#FFB6C1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="aquamarine"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#7FFFD4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lightgray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#D3D3D3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invisiblecolor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#00F4FF81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grayforversion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#595959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cadetblue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#5F9EA0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darkolivegreen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#556B2F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="indigo"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#4B0082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mediumturquoise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#48D1CC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="turquoise"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#40E0D0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mediumseagreen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#3CB371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limegreen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#32CD32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darkslategray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#2F4F4F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seagreen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#2E8B57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forestgreen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#228B22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lightseagreen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#20B2AA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dodgerblue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#1E90FF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midnightblue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#191970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="aqua"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#00FFFF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="cyan"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#00FFFF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="lime"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#00FF00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&lt;color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="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mediumgreen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&gt;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#00FA9A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E8BF6A"/>
                </a:solidFill>
                <a:effectLst/>
                <a:latin typeface="JetBrains Mono"/>
              </a:rPr>
              <a:t>&lt;/color&gt;</a:t>
            </a: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49636" y="3807813"/>
            <a:ext cx="3809056" cy="289310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="purple_200"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#9A9A9A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="purple_500"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#9A9A9A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="purple_700"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#898491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="teal_200"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#FFFFFF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="teal_700"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#FF018786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="black"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#FF000000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="white"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#FFFFFFFF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="gray"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#BFBFBF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</a:t>
            </a:r>
            <a:r>
              <a:rPr lang="en-US" altLang="en-US" sz="1400" dirty="0" err="1">
                <a:solidFill>
                  <a:srgbClr val="6A8759"/>
                </a:solidFill>
                <a:latin typeface="JetBrains Mono"/>
              </a:rPr>
              <a:t>redwhite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#E69D9D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</a:t>
            </a:r>
            <a:r>
              <a:rPr lang="en-US" altLang="en-US" sz="1400" dirty="0" err="1">
                <a:solidFill>
                  <a:srgbClr val="6A8759"/>
                </a:solidFill>
                <a:latin typeface="JetBrains Mono"/>
              </a:rPr>
              <a:t>redblack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#811B1B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</a:t>
            </a:r>
            <a:r>
              <a:rPr lang="en-US" altLang="en-US" sz="1400" dirty="0" err="1">
                <a:solidFill>
                  <a:srgbClr val="6A8759"/>
                </a:solidFill>
                <a:latin typeface="JetBrains Mono"/>
              </a:rPr>
              <a:t>blueblack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#253287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</a:t>
            </a:r>
            <a:r>
              <a:rPr lang="en-US" altLang="en-US" sz="1400" dirty="0" err="1">
                <a:solidFill>
                  <a:srgbClr val="6A8759"/>
                </a:solidFill>
                <a:latin typeface="JetBrains Mono"/>
              </a:rPr>
              <a:t>bluewhite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#5D8CDF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br>
              <a:rPr lang="en-US" altLang="en-US" sz="1400" dirty="0">
                <a:solidFill>
                  <a:srgbClr val="E8BF6A"/>
                </a:solidFill>
                <a:latin typeface="JetBrains Mono"/>
              </a:rPr>
            </a:b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&lt;color </a:t>
            </a:r>
            <a:r>
              <a:rPr lang="en-US" altLang="en-US" sz="1400" dirty="0">
                <a:solidFill>
                  <a:srgbClr val="BABABA"/>
                </a:solidFill>
                <a:latin typeface="JetBrains Mono"/>
              </a:rPr>
              <a:t>name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="</a:t>
            </a:r>
            <a:r>
              <a:rPr lang="en-US" altLang="en-US" sz="1400" dirty="0" err="1">
                <a:solidFill>
                  <a:srgbClr val="6A8759"/>
                </a:solidFill>
                <a:latin typeface="JetBrains Mono"/>
              </a:rPr>
              <a:t>purpleblack</a:t>
            </a:r>
            <a:r>
              <a:rPr lang="en-US" altLang="en-US" sz="1400" dirty="0">
                <a:solidFill>
                  <a:srgbClr val="6A8759"/>
                </a:solidFill>
                <a:latin typeface="JetBrains Mono"/>
              </a:rPr>
              <a:t>"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&gt;</a:t>
            </a:r>
            <a:r>
              <a:rPr lang="en-US" altLang="en-US" sz="1400" dirty="0">
                <a:solidFill>
                  <a:srgbClr val="A9B7C6"/>
                </a:solidFill>
                <a:latin typeface="JetBrains Mono"/>
              </a:rPr>
              <a:t>#741E87</a:t>
            </a:r>
            <a:r>
              <a:rPr lang="en-US" altLang="en-US" sz="1400" dirty="0">
                <a:solidFill>
                  <a:srgbClr val="E8BF6A"/>
                </a:solidFill>
                <a:latin typeface="JetBrains Mono"/>
              </a:rPr>
              <a:t>&lt;/color&gt;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1761099"/>
            <a:ext cx="47728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colors.xml </a:t>
            </a:r>
            <a:r>
              <a:rPr lang="ru-RU" sz="2400" dirty="0" smtClean="0"/>
              <a:t>играют огромное значение в моем проекте, и поэтому здесь около 50 разных вариаций цветов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52309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204099"/>
                </a:solidFill>
              </a:rPr>
              <a:t>“</a:t>
            </a:r>
            <a:r>
              <a:rPr lang="ru-RU" sz="4800" dirty="0" smtClean="0">
                <a:solidFill>
                  <a:srgbClr val="204099"/>
                </a:solidFill>
              </a:rPr>
              <a:t>Перспективы</a:t>
            </a:r>
            <a:r>
              <a:rPr lang="en-US" sz="4800" dirty="0" smtClean="0">
                <a:solidFill>
                  <a:srgbClr val="204099"/>
                </a:solidFill>
              </a:rPr>
              <a:t>”</a:t>
            </a:r>
            <a:endParaRPr lang="en-US" sz="4800" dirty="0">
              <a:solidFill>
                <a:srgbClr val="204099"/>
              </a:solidFill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6" name="TextBox 5"/>
          <p:cNvSpPr txBox="1"/>
          <p:nvPr/>
        </p:nvSpPr>
        <p:spPr>
          <a:xfrm>
            <a:off x="838200" y="1630458"/>
            <a:ext cx="77585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Перспективы к окончательному выступлению (на ближайшие 2 недели):</a:t>
            </a:r>
          </a:p>
          <a:p>
            <a:r>
              <a:rPr lang="ru-RU" sz="2800" i="1" dirty="0" smtClean="0"/>
              <a:t>Починка кнопки «назад»</a:t>
            </a:r>
          </a:p>
          <a:p>
            <a:r>
              <a:rPr lang="ru-RU" sz="2800" i="1" dirty="0" smtClean="0"/>
              <a:t>Окончательное заполнение проекта </a:t>
            </a:r>
          </a:p>
          <a:p>
            <a:r>
              <a:rPr lang="ru-RU" sz="2800" i="1" dirty="0" smtClean="0"/>
              <a:t>Создание </a:t>
            </a:r>
            <a:r>
              <a:rPr lang="en-US" sz="2800" i="1" dirty="0" err="1" smtClean="0"/>
              <a:t>MultipleChoice</a:t>
            </a:r>
            <a:endParaRPr lang="en-US" sz="2800" i="1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4073236"/>
            <a:ext cx="83265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Перспективы на будущее ( ближайшее ):</a:t>
            </a:r>
          </a:p>
          <a:p>
            <a:r>
              <a:rPr lang="ru-RU" sz="2800" i="1" dirty="0" smtClean="0"/>
              <a:t>Создание и подключение БД (база данных)</a:t>
            </a:r>
          </a:p>
          <a:p>
            <a:r>
              <a:rPr lang="ru-RU" sz="2800" i="1" dirty="0" smtClean="0"/>
              <a:t>Переход на </a:t>
            </a:r>
            <a:r>
              <a:rPr lang="en-US" sz="2800" i="1" dirty="0" err="1" smtClean="0"/>
              <a:t>RecyclerView</a:t>
            </a:r>
            <a:r>
              <a:rPr lang="en-US" sz="2800" i="1" dirty="0" smtClean="0"/>
              <a:t> 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406161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Суть проекта</a:t>
            </a:r>
            <a:endParaRPr lang="en-US" b="1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6" name="TextBox 5"/>
          <p:cNvSpPr txBox="1"/>
          <p:nvPr/>
        </p:nvSpPr>
        <p:spPr>
          <a:xfrm>
            <a:off x="838200" y="2194999"/>
            <a:ext cx="106275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Человек хочет собаку, но не знает какую, тогда на помощь приходит мой проект (приложение)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3084213"/>
            <a:ext cx="106275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/>
              <a:t>либо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38200" y="3724191"/>
            <a:ext cx="106275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Более распространенная ситуация, когда ребенок просит дом. питомца (собаку), но не знает какого именно, и на этом вопрос закрывается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838200" y="4749072"/>
            <a:ext cx="106275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Но на помощь приходит мой проект, где человек может выбрать собаку под свой тип или условия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3616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856" y="2362010"/>
            <a:ext cx="1710244" cy="380054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936" y="2345268"/>
            <a:ext cx="1710246" cy="380054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2100" y="737971"/>
            <a:ext cx="1710245" cy="3800543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2345" y="2362007"/>
            <a:ext cx="1710245" cy="380054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02" y="2345272"/>
            <a:ext cx="1710244" cy="3800542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269" y="737971"/>
            <a:ext cx="1710246" cy="380054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237" y="737971"/>
            <a:ext cx="1710245" cy="380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6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Классы</a:t>
            </a:r>
            <a:r>
              <a:rPr lang="ru-RU" dirty="0" smtClean="0"/>
              <a:t> 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TextBox 2"/>
          <p:cNvSpPr txBox="1"/>
          <p:nvPr/>
        </p:nvSpPr>
        <p:spPr>
          <a:xfrm>
            <a:off x="838200" y="1269220"/>
            <a:ext cx="8075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Для удобности разделим классы на группы</a:t>
            </a:r>
            <a:endParaRPr lang="en-US" sz="2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l="3553" t="19094" r="91786" b="66314"/>
          <a:stretch/>
        </p:blipFill>
        <p:spPr>
          <a:xfrm>
            <a:off x="838200" y="2236428"/>
            <a:ext cx="2711232" cy="35574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549432" y="2253972"/>
            <a:ext cx="5375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Отвечает за разметку в которой находится видео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549432" y="2673630"/>
            <a:ext cx="6138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Отвечает за начальный (приветственный) экран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549432" y="3089349"/>
            <a:ext cx="5438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Отвечает за </a:t>
            </a:r>
            <a:r>
              <a:rPr lang="en-US" dirty="0" smtClean="0"/>
              <a:t>splashscreen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549432" y="3879877"/>
            <a:ext cx="55230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/>
              <a:t>Все эти 3 активности отвечают за </a:t>
            </a:r>
            <a:r>
              <a:rPr lang="en-US" sz="2000" dirty="0" smtClean="0"/>
              <a:t>listview </a:t>
            </a:r>
            <a:r>
              <a:rPr lang="ru-RU" sz="2000" dirty="0" smtClean="0"/>
              <a:t>и переход на нее ( с фильтрами ) 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549432" y="5413195"/>
            <a:ext cx="3665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Является главным экраном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549432" y="4975758"/>
            <a:ext cx="3792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Отвечает за таблицу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101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20409A"/>
                </a:solidFill>
              </a:rPr>
              <a:t>SplashActivity</a:t>
            </a:r>
            <a:endParaRPr lang="en-US" dirty="0">
              <a:solidFill>
                <a:srgbClr val="20409A"/>
              </a:solidFill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30458"/>
            <a:ext cx="2166987" cy="481552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66935" y="1630458"/>
            <a:ext cx="6917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Некий начальный экран, который проходит очень быстро( 1 сек ), на 12 </a:t>
            </a:r>
            <a:r>
              <a:rPr lang="en-US" dirty="0" err="1" smtClean="0"/>
              <a:t>android’e</a:t>
            </a:r>
            <a:r>
              <a:rPr lang="en-US" dirty="0" smtClean="0"/>
              <a:t> </a:t>
            </a:r>
            <a:r>
              <a:rPr lang="ru-RU" dirty="0" smtClean="0"/>
              <a:t>он уже встроен на все приложения автоматом</a:t>
            </a:r>
            <a:endParaRPr lang="en-US" dirty="0"/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3366935" y="2956021"/>
            <a:ext cx="8417499" cy="310854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Thread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thread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Thread() {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run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super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.run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try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1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sleep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1111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catch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(Exception exception) {      </a:t>
            </a:r>
            <a:endParaRPr kumimoji="0" lang="ru-RU" altLang="en-US" sz="1400" b="0" i="0" u="none" strike="noStrike" cap="none" normalizeH="0" baseline="0" dirty="0" smtClean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exception.printStackTrace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finally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startActivity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Intent(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SplashActivity.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MainActivity.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thread.start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27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6031" y="52438"/>
            <a:ext cx="10515600" cy="1325563"/>
          </a:xfrm>
        </p:spPr>
        <p:txBody>
          <a:bodyPr/>
          <a:lstStyle/>
          <a:p>
            <a:r>
              <a:rPr lang="en-US" dirty="0" err="1" smtClean="0"/>
              <a:t>TwoActivity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26031" y="1378001"/>
            <a:ext cx="10015883" cy="526297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void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initSearchWidgets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searchView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findViewById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R.id.</a:t>
            </a:r>
            <a:r>
              <a:rPr kumimoji="0" lang="en-US" altLang="en-US" sz="12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stateListSearchView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searchView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.setOnQueryTextListener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SearchView.OnQueryTextListener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onQueryTextSubmit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(String s)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false;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onQueryTextChange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(String s)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currentSearchText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ArrayList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&lt;State&gt;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filteredStates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ArrayList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&lt;&gt;()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for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(State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: </a:t>
            </a:r>
            <a:r>
              <a:rPr kumimoji="0" lang="en-US" altLang="en-US" sz="12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stateList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state.getPoroda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toLowerCase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().contains(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s.toLowerCase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()) ||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state.getSecondporoda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toLowerCase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().contains(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s.toLowerCase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()))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selectedFilter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.equals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"all"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filteredStates.add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(state)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state.getId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toLowerCase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().contains(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selectedFilter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filteredStates.add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(state)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StateAdapter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adapter =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StateAdapter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getApplicationContext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filteredStates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listView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.setAdapter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(adapter)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return false;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04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Сам </a:t>
            </a:r>
            <a:r>
              <a:rPr lang="en-US" sz="3600" dirty="0"/>
              <a:t>listview </a:t>
            </a:r>
            <a:r>
              <a:rPr lang="ru-RU" sz="3600" dirty="0"/>
              <a:t>и переход на него соответственно</a:t>
            </a: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733727" y="3234343"/>
            <a:ext cx="6882012" cy="5847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avstrovch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State(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"0"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nm[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snm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dsc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R.drawable.</a:t>
            </a: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avstr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stateList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.add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avstrovch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636998" y="4170421"/>
            <a:ext cx="8693405" cy="230832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void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setupOnClickListener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listView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.setOnItemClickListener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adapterView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view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position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l) -&gt; {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State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selectedState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(State) 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listView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.getItemAtPosition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(position))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Intent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showDeital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Intent(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getApplicationContext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StateAboutDog.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class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showDeital.putExtra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"id"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selectedState.getId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startActivity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showDeital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733727" y="1477988"/>
            <a:ext cx="6036539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void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setupList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listView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findViewById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R.id.</a:t>
            </a: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doglistview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StateAdapter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dogadapter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StateAdapter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getApplicationContext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stateList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listView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.setAdapter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dogadapter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91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</a:t>
            </a:r>
            <a:r>
              <a:rPr lang="en-US" dirty="0" err="1" smtClean="0"/>
              <a:t>StateAdapter</a:t>
            </a:r>
            <a:r>
              <a:rPr lang="en-US" dirty="0" smtClean="0"/>
              <a:t> </a:t>
            </a:r>
            <a:r>
              <a:rPr lang="ru-RU" dirty="0" smtClean="0"/>
              <a:t>и </a:t>
            </a:r>
            <a:r>
              <a:rPr lang="en-US" dirty="0" err="1" smtClean="0"/>
              <a:t>StateAboutDog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84276" y="5930261"/>
            <a:ext cx="5941498" cy="73866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TextView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textView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convertView.findViewById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R.id.</a:t>
            </a:r>
            <a:r>
              <a:rPr kumimoji="0" lang="en-US" altLang="en-US" sz="14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dogname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TextView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textView2 =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convertView.findViewById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R.id.</a:t>
            </a:r>
            <a:r>
              <a:rPr kumimoji="0" lang="en-US" altLang="en-US" sz="14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dogdescription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TextView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textView3 = 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convertView.findViewById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R.id.</a:t>
            </a:r>
            <a:r>
              <a:rPr kumimoji="0" lang="en-US" altLang="en-US" sz="14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dogsecondporoda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1809" y="5469269"/>
            <a:ext cx="8613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StateAdapter</a:t>
            </a:r>
            <a:r>
              <a:rPr lang="en-US" sz="2000" dirty="0" smtClean="0"/>
              <a:t> </a:t>
            </a:r>
            <a:r>
              <a:rPr lang="ru-RU" sz="2000" dirty="0" smtClean="0"/>
              <a:t>хранит в себе основу </a:t>
            </a:r>
            <a:r>
              <a:rPr lang="en-US" sz="2000" dirty="0" smtClean="0"/>
              <a:t>list</a:t>
            </a:r>
            <a:r>
              <a:rPr lang="ru-RU" sz="2000" dirty="0" smtClean="0"/>
              <a:t>_</a:t>
            </a:r>
            <a:r>
              <a:rPr lang="en-US" sz="2000" dirty="0" smtClean="0"/>
              <a:t>item</a:t>
            </a:r>
            <a:r>
              <a:rPr lang="ru-RU" sz="2000" dirty="0" smtClean="0"/>
              <a:t> о котором поговорим позже</a:t>
            </a:r>
            <a:endParaRPr lang="en-US" sz="2000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84276" y="1899295"/>
            <a:ext cx="6487673" cy="15696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State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(String id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poroda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secondporoda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description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imagedog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id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poroda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poroda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secondporoda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secondporoda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description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description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imagedog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imagedog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4276" y="1394882"/>
            <a:ext cx="9483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State </a:t>
            </a:r>
            <a:r>
              <a:rPr lang="ru-RU" sz="2000" dirty="0" smtClean="0"/>
              <a:t>имеет описание </a:t>
            </a:r>
            <a:r>
              <a:rPr lang="en-US" sz="2000" dirty="0" smtClean="0"/>
              <a:t>listview </a:t>
            </a:r>
            <a:r>
              <a:rPr lang="ru-RU" sz="2000" dirty="0" smtClean="0"/>
              <a:t>и в нем находятся </a:t>
            </a:r>
            <a:r>
              <a:rPr lang="en-US" sz="2000" dirty="0" smtClean="0"/>
              <a:t>getter’</a:t>
            </a:r>
            <a:r>
              <a:rPr lang="ru-RU" sz="2000" dirty="0" smtClean="0"/>
              <a:t>ы и </a:t>
            </a:r>
            <a:r>
              <a:rPr lang="en-US" sz="2000" dirty="0" smtClean="0"/>
              <a:t>setter’</a:t>
            </a:r>
            <a:r>
              <a:rPr lang="ru-RU" sz="2000" dirty="0" smtClean="0"/>
              <a:t>ы для переменных</a:t>
            </a:r>
            <a:endParaRPr lang="en-US" sz="2000" dirty="0"/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84276" y="4453606"/>
            <a:ext cx="5798025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void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getSelectedState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Intent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prevIntent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getIntent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parsStringID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prevIntent.getStringExtra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"id"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selectedState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TwoActivity.</a:t>
            </a:r>
            <a:r>
              <a:rPr kumimoji="0" lang="en-US" altLang="en-US" sz="12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stateList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.get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Integer.</a:t>
            </a:r>
            <a:r>
              <a:rPr kumimoji="0" lang="en-US" altLang="en-US" sz="1200" b="0" i="1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parseInt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2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parsStringID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ru-RU" altLang="en-US" sz="1200" b="0" i="0" u="none" strike="noStrike" cap="none" normalizeH="0" baseline="0" dirty="0" smtClean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200" dirty="0" smtClean="0">
                <a:solidFill>
                  <a:srgbClr val="A9B7C6"/>
                </a:solidFill>
                <a:latin typeface="JetBrains Mono"/>
              </a:rPr>
              <a:t>}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84276" y="3760384"/>
            <a:ext cx="10380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StateAboutDog</a:t>
            </a:r>
            <a:r>
              <a:rPr lang="en-US" dirty="0" smtClean="0"/>
              <a:t> </a:t>
            </a:r>
            <a:r>
              <a:rPr lang="ru-RU" dirty="0" smtClean="0"/>
              <a:t>подвязана к разметке, и передает туда значения с </a:t>
            </a:r>
            <a:r>
              <a:rPr lang="en-US" dirty="0" err="1" smtClean="0"/>
              <a:t>StateAdapter</a:t>
            </a:r>
            <a:r>
              <a:rPr lang="ru-RU" dirty="0" smtClean="0"/>
              <a:t>, также есть </a:t>
            </a:r>
            <a:r>
              <a:rPr lang="en-US" dirty="0" err="1" smtClean="0"/>
              <a:t>setValues</a:t>
            </a:r>
            <a:r>
              <a:rPr lang="ru-RU" dirty="0" smtClean="0"/>
              <a:t>, где есть инфа о данных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65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</a:t>
            </a:r>
            <a:endParaRPr lang="en-US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4503" y1="79104" x2="35673" y2="81343"/>
                        <a14:foregroundMark x1="37427" y1="81343" x2="37427" y2="813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718" y="365125"/>
            <a:ext cx="1614716" cy="1265333"/>
          </a:xfr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3740735" y="3374647"/>
            <a:ext cx="8269755" cy="255454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showAlertDialogInform1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(View v){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String[] array =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getResources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getStringArray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R.array.</a:t>
            </a: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mainstates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String[]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arraydesc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getResources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getStringArray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R.array.</a:t>
            </a: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aboutsizesintable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AlertDialog.Builder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alert =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AlertDialog.Builder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alert.setTitle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(array[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alert.setMessage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arraydesc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alert.setPositiveButton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(array[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dialogInterface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-&gt;      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makeText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Table.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this,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B389C5"/>
                </a:solidFill>
                <a:effectLst/>
                <a:latin typeface="JetBrains Mono"/>
              </a:rPr>
              <a:t>array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Toast.</a:t>
            </a:r>
            <a:r>
              <a:rPr kumimoji="0" lang="en-US" altLang="en-US" sz="1600" b="0" i="1" u="none" strike="noStrike" cap="none" normalizeH="0" baseline="0" dirty="0" err="1" smtClean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LENGTH_SHORT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).show())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alert.create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().show()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30849"/>
            <a:ext cx="2258017" cy="501781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57601" y="1530849"/>
            <a:ext cx="432075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AlertDialog</a:t>
            </a:r>
            <a:r>
              <a:rPr lang="en-US" sz="2800" dirty="0" smtClean="0"/>
              <a:t> </a:t>
            </a:r>
            <a:r>
              <a:rPr lang="ru-RU" sz="2800" dirty="0" smtClean="0"/>
              <a:t>– использование только с </a:t>
            </a:r>
            <a:r>
              <a:rPr lang="en-US" sz="2800" dirty="0" smtClean="0"/>
              <a:t>positive </a:t>
            </a:r>
            <a:r>
              <a:rPr lang="en-US" sz="2800" dirty="0" err="1" smtClean="0"/>
              <a:t>btn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8954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570</Words>
  <Application>Microsoft Office PowerPoint</Application>
  <PresentationFormat>Широкоэкранный</PresentationFormat>
  <Paragraphs>90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Arial</vt:lpstr>
      <vt:lpstr>Arial Rounded MT Bold</vt:lpstr>
      <vt:lpstr>Calibri</vt:lpstr>
      <vt:lpstr>Calibri Light</vt:lpstr>
      <vt:lpstr>JetBrains Mono</vt:lpstr>
      <vt:lpstr>Тема Office</vt:lpstr>
      <vt:lpstr>Презентация PowerPoint</vt:lpstr>
      <vt:lpstr>Суть проекта</vt:lpstr>
      <vt:lpstr>Презентация PowerPoint</vt:lpstr>
      <vt:lpstr>Классы </vt:lpstr>
      <vt:lpstr>SplashActivity</vt:lpstr>
      <vt:lpstr>TwoActivity</vt:lpstr>
      <vt:lpstr>Сам listview и переход на него соответственно </vt:lpstr>
      <vt:lpstr>State StateAdapter и StateAboutDog</vt:lpstr>
      <vt:lpstr>Table</vt:lpstr>
      <vt:lpstr>Description</vt:lpstr>
      <vt:lpstr>Разметки</vt:lpstr>
      <vt:lpstr>В общем и целом ( разметка )</vt:lpstr>
      <vt:lpstr>Drawable</vt:lpstr>
      <vt:lpstr>custom…. ( красивая разметка )</vt:lpstr>
      <vt:lpstr>Icon (иконки или же Vector Asset)</vt:lpstr>
      <vt:lpstr>Презентация PowerPoint</vt:lpstr>
      <vt:lpstr>colors.xml</vt:lpstr>
      <vt:lpstr>“Перспективы”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Mr. Nefelim</dc:creator>
  <cp:lastModifiedBy>Mr. Nefelim</cp:lastModifiedBy>
  <cp:revision>31</cp:revision>
  <dcterms:created xsi:type="dcterms:W3CDTF">2022-05-09T07:29:21Z</dcterms:created>
  <dcterms:modified xsi:type="dcterms:W3CDTF">2022-05-12T15:55:03Z</dcterms:modified>
</cp:coreProperties>
</file>

<file path=docProps/thumbnail.jpeg>
</file>